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9" r:id="rId9"/>
    <p:sldId id="271" r:id="rId10"/>
    <p:sldId id="270" r:id="rId11"/>
    <p:sldId id="287" r:id="rId12"/>
    <p:sldId id="289" r:id="rId13"/>
    <p:sldId id="288" r:id="rId14"/>
    <p:sldId id="290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91" r:id="rId2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0508" autoAdjust="0"/>
  </p:normalViewPr>
  <p:slideViewPr>
    <p:cSldViewPr snapToGrid="0">
      <p:cViewPr>
        <p:scale>
          <a:sx n="66" d="100"/>
          <a:sy n="66" d="100"/>
        </p:scale>
        <p:origin x="271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2:39:45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62,'0'-1,"1"-1,-1 1,0 0,1 0,-1 0,1 0,-1 0,1 0,0 0,-1 0,1 0,0 1,0-1,0 0,-1 0,1 1,0-1,0 0,0 1,0-1,0 1,0-1,0 1,0-1,0 1,1 0,1-1,35-5,-34 6,86-8,286-17,810 24,-541 3,-628-1,0 0,0 2,-1 0,1 1,-1 0,1 2,15 7,-7-3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2:39:47.6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0,'904'0,"-723"16,-120-8,64 0,-38-9,30 0,176 19,-190-8,172-6,-147-6,-103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2:39:56.7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34,'0'-1,"1"-1,-1 1,1 0,-1 0,0 0,1 0,0 0,-1 0,1 0,0 0,-1 0,1 0,0 1,0-1,0 0,0 0,0 1,0-1,0 0,0 1,0-1,0 1,0 0,0-1,0 1,0 0,0-1,2 1,37-5,-34 4,470-5,-260 9,-85-2,132 17,-65-4,4 2,2 7,255-4,607-19,-1022-3,73-12,-26 2,80-14,-145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2:41:12.9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0B65F-4B64-41EB-A624-743CEC6C5E65}" type="datetimeFigureOut">
              <a:rPr lang="en-IL" smtClean="0"/>
              <a:t>04/03/2025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93770-6C08-4A58-888F-812A459307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20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כמו שאמרנו ה </a:t>
            </a:r>
            <a:r>
              <a:rPr lang="en-US" dirty="0"/>
              <a:t>GNSS</a:t>
            </a:r>
            <a:r>
              <a:rPr lang="he-IL" dirty="0"/>
              <a:t> והסנסורים שהוא משתמש בהם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2771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D091-A010-4A88-B7A3-9A4E923E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E79C1-96E7-97D9-F6EC-62615DB99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682177-E3C4-E3C8-C838-34BEE6E2B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2 תמונות עליונות מהאוניברסיטה</a:t>
            </a:r>
          </a:p>
          <a:p>
            <a:pPr algn="r" rtl="1"/>
            <a:r>
              <a:rPr lang="he-IL" dirty="0"/>
              <a:t>2 תמונות תחתונות </a:t>
            </a:r>
            <a:r>
              <a:rPr lang="en-US" dirty="0"/>
              <a:t>IDD</a:t>
            </a:r>
            <a:r>
              <a:rPr lang="he-IL" dirty="0"/>
              <a:t>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לציין שזה ללא מכוניות לעומת המקור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לציין על הרחבת </a:t>
            </a:r>
            <a:r>
              <a:rPr lang="he-IL" dirty="0" err="1"/>
              <a:t>הדאטהסט</a:t>
            </a:r>
            <a:r>
              <a:rPr lang="he-IL" dirty="0"/>
              <a:t> על שכפול ל 720 ו 360 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E0AED-E412-8A01-EF1A-443FA0F97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1921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ארכיטקטורת </a:t>
            </a:r>
            <a:r>
              <a:rPr lang="en-US" dirty="0" err="1"/>
              <a:t>Unet</a:t>
            </a:r>
            <a:r>
              <a:rPr lang="en-US" dirty="0"/>
              <a:t> </a:t>
            </a:r>
            <a:r>
              <a:rPr lang="he-IL" dirty="0"/>
              <a:t> משתמש </a:t>
            </a:r>
            <a:r>
              <a:rPr lang="he-IL" dirty="0" err="1"/>
              <a:t>בדיקודר</a:t>
            </a:r>
            <a:r>
              <a:rPr lang="he-IL" dirty="0"/>
              <a:t> </a:t>
            </a:r>
            <a:r>
              <a:rPr lang="he-IL" dirty="0" err="1"/>
              <a:t>בטרנספורמר</a:t>
            </a:r>
            <a:endParaRPr lang="he-IL" dirty="0"/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7500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4882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ההפרש הריבועי בין שתי בין התמונה לחלון שלה במפה, מנורמל להיות בין 0 ל 1</a:t>
            </a:r>
          </a:p>
          <a:p>
            <a:pPr algn="r" rtl="1"/>
            <a:r>
              <a:rPr lang="he-IL" dirty="0"/>
              <a:t>0 התאמה מלאה</a:t>
            </a:r>
          </a:p>
          <a:p>
            <a:pPr algn="r" rtl="1"/>
            <a:r>
              <a:rPr lang="he-IL" dirty="0"/>
              <a:t>1 אין התאמה כלל</a:t>
            </a:r>
          </a:p>
          <a:p>
            <a:pPr algn="r" rtl="1"/>
            <a:r>
              <a:rPr lang="en-US" dirty="0"/>
              <a:t>T</a:t>
            </a:r>
            <a:r>
              <a:rPr lang="he-IL" dirty="0"/>
              <a:t> – </a:t>
            </a:r>
            <a:r>
              <a:rPr lang="he-IL" dirty="0" err="1"/>
              <a:t>הטמפלייט</a:t>
            </a:r>
            <a:endParaRPr lang="he-IL" dirty="0"/>
          </a:p>
          <a:p>
            <a:pPr algn="r" rtl="1"/>
            <a:r>
              <a:rPr lang="en-US" dirty="0"/>
              <a:t>I</a:t>
            </a:r>
            <a:r>
              <a:rPr lang="he-IL" dirty="0"/>
              <a:t> - המפה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665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455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לא לשכוח!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- לדבר על </a:t>
            </a:r>
            <a:r>
              <a:rPr lang="he-IL" dirty="0" err="1"/>
              <a:t>הדאטאסטים</a:t>
            </a:r>
            <a:r>
              <a:rPr lang="he-IL" dirty="0"/>
              <a:t> וההתפתחות שלהם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המודלים השונים שהתעסקנו איתם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שיפור התוצאות</a:t>
            </a:r>
          </a:p>
          <a:p>
            <a:pPr marL="171450" indent="-171450" algn="r" rtl="1">
              <a:buFontTx/>
              <a:buChar char="-"/>
            </a:pP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השאיפה לאיזון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2886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לדבר על התן וקח בין רזולוציה לזמן </a:t>
            </a:r>
            <a:r>
              <a:rPr lang="he-IL" dirty="0" err="1"/>
              <a:t>אינפרנס</a:t>
            </a:r>
            <a:r>
              <a:rPr lang="he-IL" dirty="0"/>
              <a:t>, לדבר על התהליך שעשינו על מנת לאזן בין 2 הצדדים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7940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זמן ריצה 1.4 שנייה</a:t>
            </a:r>
          </a:p>
          <a:p>
            <a:pPr algn="r" rtl="1"/>
            <a:endParaRPr lang="he-IL" dirty="0"/>
          </a:p>
          <a:p>
            <a:pPr algn="r" rtl="1"/>
            <a:endParaRPr lang="en-US" dirty="0"/>
          </a:p>
          <a:p>
            <a:pPr algn="r" rtl="1"/>
            <a:r>
              <a:rPr lang="he-IL" dirty="0"/>
              <a:t>לדבר על </a:t>
            </a:r>
            <a:r>
              <a:rPr lang="pt-BR" dirty="0"/>
              <a:t>Alignment Unit</a:t>
            </a:r>
            <a:r>
              <a:rPr lang="en-US" dirty="0"/>
              <a:t>  </a:t>
            </a:r>
            <a:r>
              <a:rPr lang="he-IL" dirty="0"/>
              <a:t> אם שכחתי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הורדה של עצים ואיחוד בניין כגדי לשפר התאמה (לספר על התהליך)</a:t>
            </a:r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30865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שילוב לכל החלקים שבכנו ל מודל אחד שעובד בזמן אמת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66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7CE73-4F8B-3CF3-DA3A-6901E422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5C182-34D3-59EE-6D6C-0F008608E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DA0EC-914A-E4B9-5CB2-A842E0479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הרחבת הדאטה סט ואימון על </a:t>
            </a:r>
            <a:r>
              <a:rPr lang="he-IL" dirty="0" err="1"/>
              <a:t>דאטהסט</a:t>
            </a:r>
            <a:r>
              <a:rPr lang="he-IL" dirty="0"/>
              <a:t> יותר גדול ומגוון 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09C74-F2FF-11FE-C113-156DA2968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7755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מד גובהה ומפה של שטח לפי גובה</a:t>
            </a:r>
          </a:p>
          <a:p>
            <a:pPr algn="r" rtl="1"/>
            <a:r>
              <a:rPr lang="he-IL" dirty="0"/>
              <a:t>סנסור כבד</a:t>
            </a:r>
          </a:p>
          <a:p>
            <a:pPr algn="r" rtl="1"/>
            <a:r>
              <a:rPr lang="he-IL" dirty="0"/>
              <a:t>איפה שיש שינויים </a:t>
            </a:r>
            <a:r>
              <a:rPr lang="he-IL" dirty="0" err="1"/>
              <a:t>מינימלים</a:t>
            </a:r>
            <a:r>
              <a:rPr lang="he-IL" dirty="0"/>
              <a:t> בגובהה ...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4388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8F46-1E43-AFCD-7E5F-623B482EC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D56DA-AC36-4CEF-69A8-B36E2C30C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3AB718-119C-6379-7C85-7BBBCD139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בניית מודל מותאם לעיבוד סמנטי של תמונות לווין ליצירת מפות בדרך מהירה יותר 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8651D-EE4E-531C-D319-2F51D7ADE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1860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64150-C41D-56CE-45DA-944A0024E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4F2AC-2D49-6C1D-2518-C25AD13F1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7E406-571A-1CEC-B62D-623130235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גובה קרוב יותר,  קרוב יותר וזוויות קשות יותר לזיהוי במפה.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7E717-A952-8CE2-A5BF-BD86811B6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7198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אחרי מציאת ה </a:t>
            </a:r>
            <a:r>
              <a:rPr lang="en-US" dirty="0"/>
              <a:t>key point </a:t>
            </a:r>
            <a:r>
              <a:rPr lang="he-IL" dirty="0"/>
              <a:t> בונים מהסביבה שלהם את ה </a:t>
            </a:r>
            <a:r>
              <a:rPr lang="en-US" dirty="0" err="1"/>
              <a:t>keypoint</a:t>
            </a:r>
            <a:r>
              <a:rPr lang="en-US" dirty="0"/>
              <a:t> descriptors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547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הסבר על הארכיטקטורה שבתמונה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9565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צעד ראשון: העברת התמונה </a:t>
            </a:r>
            <a:r>
              <a:rPr lang="he-IL" dirty="0" err="1"/>
              <a:t>מהרחפן</a:t>
            </a:r>
            <a:r>
              <a:rPr lang="he-IL" dirty="0"/>
              <a:t> לתמונה סמנטית דרך המודל.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177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צעד שני: כוונון התמונה עם מטא דאטה.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9136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צעד 3: </a:t>
            </a:r>
            <a:r>
              <a:rPr lang="he-IL" dirty="0" err="1"/>
              <a:t>טמפליט</a:t>
            </a:r>
            <a:r>
              <a:rPr lang="he-IL" dirty="0"/>
              <a:t> </a:t>
            </a:r>
            <a:r>
              <a:rPr lang="he-IL" dirty="0" err="1"/>
              <a:t>מאצינג</a:t>
            </a:r>
            <a:r>
              <a:rPr lang="he-IL" dirty="0"/>
              <a:t> כדי לקבל </a:t>
            </a:r>
            <a:r>
              <a:rPr lang="he-IL" dirty="0" err="1"/>
              <a:t>לוקאליזאציה</a:t>
            </a:r>
            <a:r>
              <a:rPr lang="he-IL" dirty="0"/>
              <a:t>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6552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התחלנו ב </a:t>
            </a:r>
            <a:r>
              <a:rPr lang="en-US" dirty="0" err="1"/>
              <a:t>UAVid</a:t>
            </a:r>
            <a:r>
              <a:rPr lang="en-US" dirty="0"/>
              <a:t> </a:t>
            </a:r>
            <a:r>
              <a:rPr lang="he-IL" dirty="0"/>
              <a:t> תוצאות היו 0.67 </a:t>
            </a:r>
            <a:r>
              <a:rPr lang="en-US" dirty="0"/>
              <a:t>MIOU</a:t>
            </a:r>
            <a:r>
              <a:rPr lang="he-IL" dirty="0"/>
              <a:t>  שהיו לו 300 תמונות</a:t>
            </a:r>
          </a:p>
          <a:p>
            <a:pPr algn="r" rtl="1"/>
            <a:r>
              <a:rPr lang="he-IL" dirty="0"/>
              <a:t>חיפשנו ומצאנו את </a:t>
            </a:r>
            <a:r>
              <a:rPr lang="en-US" dirty="0"/>
              <a:t>IDD</a:t>
            </a:r>
            <a:r>
              <a:rPr lang="he-IL" dirty="0"/>
              <a:t> שהאמנו שעם יותר דאטה נגיע לתוצאות טובות יותר (יש בו 811)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ואז הוספנו עוד 20 תמונות שתייגנו ידנית מהאוניברסיטה 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9165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תמונות בזווית 30, 60, 90 ממאגר </a:t>
            </a:r>
            <a:r>
              <a:rPr lang="en-US" dirty="0"/>
              <a:t>VDD</a:t>
            </a:r>
            <a:r>
              <a:rPr lang="he-IL" dirty="0"/>
              <a:t>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כמה מילים על תיוג הקיר והגג.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93770-6C08-4A58-888F-812A45930743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3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6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9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74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2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6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8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1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6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8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4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1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3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customXml" Target="../ink/ink4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drone flying over a neighborhood&#10;&#10;AI-generated content may be incorrect.">
            <a:extLst>
              <a:ext uri="{FF2B5EF4-FFF2-40B4-BE49-F238E27FC236}">
                <a16:creationId xmlns:a16="http://schemas.microsoft.com/office/drawing/2014/main" id="{F9B80D8B-2325-FFC1-A97A-7BBEB771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345E5-6975-7C75-65DD-5DD2EB1EB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solidFill>
                  <a:srgbClr val="FFFFFF"/>
                </a:solidFill>
              </a:rPr>
              <a:t>Semantic Template Matching for Efficient Map-Based UAV Localization</a:t>
            </a:r>
            <a:endParaRPr lang="en-IL" sz="3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D596A-8685-B2DE-F227-7DF67FBA1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 Moshe Nahshon &amp; </a:t>
            </a:r>
            <a:r>
              <a:rPr lang="en-US" dirty="0" err="1">
                <a:solidFill>
                  <a:srgbClr val="FFFFFF"/>
                </a:solidFill>
              </a:rPr>
              <a:t>Yogev</a:t>
            </a:r>
            <a:r>
              <a:rPr lang="en-US" dirty="0">
                <a:solidFill>
                  <a:srgbClr val="FFFFFF"/>
                </a:solidFill>
              </a:rPr>
              <a:t> Ofir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75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D21772-8CC3-F7F6-1ACE-D10F5E9D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E5C783-C23B-6E02-183B-0EC2B5411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C90B8-3AC3-F675-E1E0-82A9EAD4B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2F382E-5D7A-1077-C9DB-C1ACD6CF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6CA24C-3DD7-3520-9E54-27FAF19B6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C2AAD1-A8E1-921F-52BA-49984C896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E965ED50-9A0D-69B1-1161-980BAD558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64" b="5866"/>
          <a:stretch/>
        </p:blipFill>
        <p:spPr>
          <a:xfrm>
            <a:off x="21" y="6702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D9D358B-118E-B91A-9CB0-FCC00A5E9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A7228-9E2C-F142-D8F0-87675B78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0" y="978408"/>
            <a:ext cx="4795819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6000" dirty="0"/>
              <a:t>Our Hybrid Localization Framework</a:t>
            </a:r>
            <a:endParaRPr lang="en-US" sz="6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CEB8BB-C7C2-8AC1-F7A1-45D3AC37F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3CB6AB-8F3C-08B5-DA32-4D46C4756859}"/>
              </a:ext>
            </a:extLst>
          </p:cNvPr>
          <p:cNvSpPr txBox="1"/>
          <p:nvPr/>
        </p:nvSpPr>
        <p:spPr>
          <a:xfrm>
            <a:off x="5680359" y="978408"/>
            <a:ext cx="64052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Step 1:</a:t>
            </a:r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Convert UAV images into semantic segmentation maps using a </a:t>
            </a:r>
            <a:r>
              <a:rPr lang="en-US" sz="2800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UNetFormer</a:t>
            </a:r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-based network.</a:t>
            </a:r>
            <a:endParaRPr lang="en-IL" sz="2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02FF0-601B-6C38-29D2-8CEC1EFA2487}"/>
              </a:ext>
            </a:extLst>
          </p:cNvPr>
          <p:cNvSpPr txBox="1"/>
          <p:nvPr/>
        </p:nvSpPr>
        <p:spPr>
          <a:xfrm>
            <a:off x="5680359" y="2743200"/>
            <a:ext cx="5825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Step 2:</a:t>
            </a:r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Use metadata (e.g., yaw, altitude) to pre-align the segmentation with a reference map.</a:t>
            </a:r>
            <a:endParaRPr lang="en-IL" sz="2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DA251-A082-26A8-CCAB-D5AC35A0E04A}"/>
              </a:ext>
            </a:extLst>
          </p:cNvPr>
          <p:cNvSpPr txBox="1"/>
          <p:nvPr/>
        </p:nvSpPr>
        <p:spPr>
          <a:xfrm>
            <a:off x="5680359" y="4714875"/>
            <a:ext cx="54387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Step 3:</a:t>
            </a:r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Apply a correlation-based template matching algorithm to localize the UAV accurately.</a:t>
            </a:r>
            <a:endParaRPr lang="en-IL" sz="2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60D60E1E-D4EA-79BA-8260-4D60C52FF3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9" y="4079765"/>
            <a:ext cx="4704921" cy="250340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01362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879FE06A-05BE-F0AB-144E-ECAB035E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3127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894D8B-6965-5E7D-1A02-4D0DFF91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Datasets</a:t>
            </a:r>
            <a:r>
              <a:rPr lang="he-IL" sz="6000" dirty="0">
                <a:solidFill>
                  <a:srgbClr val="FFFFFF"/>
                </a:solidFill>
              </a:rPr>
              <a:t> 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44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8FBA2A-86B2-BDDF-F1BD-2C4C2ED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5408B4-4C00-2339-8FE0-FF4145427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B770D7-A4C4-2A05-AF8C-81B268996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79FBA-EB34-06CD-9B99-399565F53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8B1792-B5A9-AAFC-1327-726132F7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2DF141-8D5C-3088-16DB-AAC2D2673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858AD-AB49-85FC-B4DC-AD1C93F26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0C7BEAD3-656E-C540-FAEA-0D613E7A6B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3127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82BCD-7E0D-307C-3B98-317F3EE2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951E89-9FD9-DCC5-44C1-46BBECA66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5363D-2A10-0750-DDA7-5C82ECDC8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759" y="2987116"/>
            <a:ext cx="10178817" cy="3362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7E16B-290E-D221-5338-31BFE4CB6C6B}"/>
              </a:ext>
            </a:extLst>
          </p:cNvPr>
          <p:cNvSpPr txBox="1"/>
          <p:nvPr/>
        </p:nvSpPr>
        <p:spPr>
          <a:xfrm>
            <a:off x="6072403" y="657369"/>
            <a:ext cx="4184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/>
              <a:t>IDD</a:t>
            </a:r>
            <a:endParaRPr lang="en-IL" sz="4800" b="1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F4E1EB-0589-D145-7938-7C7C602AC29E}"/>
                  </a:ext>
                </a:extLst>
              </p14:cNvPr>
              <p14:cNvContentPartPr/>
              <p14:nvPr/>
            </p14:nvContentPartPr>
            <p14:xfrm>
              <a:off x="1785600" y="4829633"/>
              <a:ext cx="913680" cy="2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F4E1EB-0589-D145-7938-7C7C602AC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1600" y="4721633"/>
                <a:ext cx="10213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48959CE-E1DC-E1ED-EA00-4A70005837B8}"/>
                  </a:ext>
                </a:extLst>
              </p14:cNvPr>
              <p14:cNvContentPartPr/>
              <p14:nvPr/>
            </p14:nvContentPartPr>
            <p14:xfrm>
              <a:off x="1785600" y="5174153"/>
              <a:ext cx="828000" cy="2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48959CE-E1DC-E1ED-EA00-4A70005837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1600" y="5066153"/>
                <a:ext cx="9356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4639BE-FABF-1A1E-0A45-CEB339A9A66E}"/>
                  </a:ext>
                </a:extLst>
              </p14:cNvPr>
              <p14:cNvContentPartPr/>
              <p14:nvPr/>
            </p14:nvContentPartPr>
            <p14:xfrm>
              <a:off x="1785600" y="5754113"/>
              <a:ext cx="1344600" cy="34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4639BE-FABF-1A1E-0A45-CEB339A9A6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1600" y="5646113"/>
                <a:ext cx="145224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7870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5F7690-67DD-1445-573B-3B21DAF2B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9A6835-F8D8-9482-A2B5-CEB89B00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822A74-BC3A-DD2B-E536-D2F867CED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170C0A-3A10-4372-2ACB-7FCCBC5DF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C2BBC3-E088-8E33-4486-B111CC2A5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ECE3BF-D8EA-0FB6-AEE6-3956B3546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69C768-1C4C-C807-FAB0-5B5F854C7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02A1A750-A017-884B-933F-152A3D1F46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3127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BAF91-BF71-88A5-E40E-DAAB1012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2982AA-AAC7-45EE-5EF1-D6F13AE82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428CA-C986-39A5-D0FD-39ABB2B6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40" y="2600498"/>
            <a:ext cx="7859222" cy="4020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D441B-D664-80FF-D12D-58C81836A054}"/>
              </a:ext>
            </a:extLst>
          </p:cNvPr>
          <p:cNvSpPr txBox="1"/>
          <p:nvPr/>
        </p:nvSpPr>
        <p:spPr>
          <a:xfrm>
            <a:off x="6094476" y="657369"/>
            <a:ext cx="4184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/>
              <a:t>IDD</a:t>
            </a:r>
            <a:endParaRPr lang="en-IL" sz="4800" b="1" i="1" dirty="0"/>
          </a:p>
        </p:txBody>
      </p:sp>
    </p:spTree>
    <p:extLst>
      <p:ext uri="{BB962C8B-B14F-4D97-AF65-F5344CB8AC3E}">
        <p14:creationId xmlns:p14="http://schemas.microsoft.com/office/powerpoint/2010/main" val="2746511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E9528B-6251-89C4-37FB-3339ECFDB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4337E5-FEF9-6158-717E-F9A69E077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DB021F-DEAC-62F0-ABCE-C7F310334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0510C-F95F-0137-572C-578346E59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B2B374-3DFD-9FB1-8ACF-04DEA2249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89FE49-0FA0-5217-BC3C-9435B66A8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DDDA8D-60DC-0F2A-85CF-083F2544B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D777CCF9-AE54-5C32-8EE7-13B6619753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3127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4338A-6158-A29C-6C71-86E836E7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F334B0-2864-D082-C30E-DB819AA2F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45CF3-E4F6-98C6-F0C1-205671E84E17}"/>
              </a:ext>
            </a:extLst>
          </p:cNvPr>
          <p:cNvSpPr txBox="1"/>
          <p:nvPr/>
        </p:nvSpPr>
        <p:spPr>
          <a:xfrm>
            <a:off x="6094476" y="657369"/>
            <a:ext cx="4184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/>
              <a:t>Our Dataset</a:t>
            </a:r>
            <a:endParaRPr lang="en-IL" sz="4800" b="1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C992DF-6CCC-8F03-04A4-1A5D76286537}"/>
                  </a:ext>
                </a:extLst>
              </p14:cNvPr>
              <p14:cNvContentPartPr/>
              <p14:nvPr/>
            </p14:nvContentPartPr>
            <p14:xfrm>
              <a:off x="6637320" y="366791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C992DF-6CCC-8F03-04A4-1A5D762865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3680" y="356027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31D9B0F-746A-2293-AED3-177F82FD6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48" y="1746496"/>
            <a:ext cx="2956953" cy="1663286"/>
          </a:xfrm>
          <a:prstGeom prst="rect">
            <a:avLst/>
          </a:prstGeom>
        </p:spPr>
      </p:pic>
      <p:pic>
        <p:nvPicPr>
          <p:cNvPr id="12" name="Picture 11" descr="A map of a city&#10;&#10;AI-generated content may be incorrect.">
            <a:extLst>
              <a:ext uri="{FF2B5EF4-FFF2-40B4-BE49-F238E27FC236}">
                <a16:creationId xmlns:a16="http://schemas.microsoft.com/office/drawing/2014/main" id="{585596FF-3ABE-2850-722D-A2295860B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80" y="1746496"/>
            <a:ext cx="2956593" cy="1663084"/>
          </a:xfrm>
          <a:prstGeom prst="rect">
            <a:avLst/>
          </a:prstGeom>
        </p:spPr>
      </p:pic>
      <p:pic>
        <p:nvPicPr>
          <p:cNvPr id="16" name="Picture 15" descr="A video game graphics of a road&#10;&#10;AI-generated content may be incorrect.">
            <a:extLst>
              <a:ext uri="{FF2B5EF4-FFF2-40B4-BE49-F238E27FC236}">
                <a16:creationId xmlns:a16="http://schemas.microsoft.com/office/drawing/2014/main" id="{91539396-1808-626B-CD43-1908627DFE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48" y="4161632"/>
            <a:ext cx="2956593" cy="1663083"/>
          </a:xfrm>
          <a:prstGeom prst="rect">
            <a:avLst/>
          </a:prstGeom>
        </p:spPr>
      </p:pic>
      <p:pic>
        <p:nvPicPr>
          <p:cNvPr id="20" name="Picture 1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9EB9231-9FBD-FF85-DFE5-0E6E1B0EF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51" y="4162712"/>
            <a:ext cx="3151650" cy="16620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F049F4-A89C-646E-E30E-547ACE645AB6}"/>
              </a:ext>
            </a:extLst>
          </p:cNvPr>
          <p:cNvSpPr txBox="1"/>
          <p:nvPr/>
        </p:nvSpPr>
        <p:spPr>
          <a:xfrm>
            <a:off x="6862573" y="3715567"/>
            <a:ext cx="160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UAVid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511424-236B-0671-B0BB-064FE712AC48}"/>
              </a:ext>
            </a:extLst>
          </p:cNvPr>
          <p:cNvSpPr txBox="1"/>
          <p:nvPr/>
        </p:nvSpPr>
        <p:spPr>
          <a:xfrm>
            <a:off x="9822169" y="3699967"/>
            <a:ext cx="1606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VDD/UDD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206447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1D5D17BE-5056-7575-9BF5-A6C3A85287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30" r="-1" b="80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063B3-BA16-8F9C-840A-7459D9D8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FFFFFF"/>
                </a:solidFill>
              </a:rPr>
              <a:t>Semantic Segmentation with UNetFormer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89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98B42-600A-FEC8-79D9-D5AB1AABA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925" y="677108"/>
            <a:ext cx="5419725" cy="55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69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3420E-339D-A1F6-2DEF-4E4804ECC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B7640716-FB3E-4EC7-BD06-8A646517A9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8540" b="815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54061-C73B-0716-8862-9491C6AD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FFFFFF"/>
                </a:solidFill>
              </a:rPr>
              <a:t>Semantic Segmentation with UNetFormer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B0A7F98C-83BE-ED24-CC1A-1F19D5A2F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3661034"/>
            <a:ext cx="4572000" cy="2571750"/>
          </a:xfrm>
          <a:prstGeom prst="rect">
            <a:avLst/>
          </a:prstGeom>
          <a:effectLst>
            <a:glow rad="127000">
              <a:schemeClr val="accent1">
                <a:lumMod val="50000"/>
                <a:alpha val="96000"/>
              </a:schemeClr>
            </a:glow>
            <a:softEdge rad="0"/>
          </a:effectLst>
        </p:spPr>
      </p:pic>
      <p:pic>
        <p:nvPicPr>
          <p:cNvPr id="8" name="Picture 7" descr="An aerial view of a city&#10;&#10;AI-generated content may be incorrect.">
            <a:extLst>
              <a:ext uri="{FF2B5EF4-FFF2-40B4-BE49-F238E27FC236}">
                <a16:creationId xmlns:a16="http://schemas.microsoft.com/office/drawing/2014/main" id="{F75D5777-2CD3-44EE-E077-732CEDAD5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508090"/>
            <a:ext cx="4572001" cy="2571750"/>
          </a:xfrm>
          <a:prstGeom prst="rect">
            <a:avLst/>
          </a:prstGeom>
          <a:effectLst>
            <a:glow rad="127000">
              <a:schemeClr val="accent1">
                <a:lumMod val="50000"/>
              </a:schemeClr>
            </a:glow>
            <a:softEdge rad="0"/>
          </a:effec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ABC5B29-5A6A-C035-F102-7A0B733BADDD}"/>
              </a:ext>
            </a:extLst>
          </p:cNvPr>
          <p:cNvSpPr/>
          <p:nvPr/>
        </p:nvSpPr>
        <p:spPr>
          <a:xfrm>
            <a:off x="8286750" y="3079840"/>
            <a:ext cx="685800" cy="558334"/>
          </a:xfrm>
          <a:prstGeom prst="downArrow">
            <a:avLst/>
          </a:prstGeom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0275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Final jigsaw puzzle piece fitting to complete the puzzle">
            <a:extLst>
              <a:ext uri="{FF2B5EF4-FFF2-40B4-BE49-F238E27FC236}">
                <a16:creationId xmlns:a16="http://schemas.microsoft.com/office/drawing/2014/main" id="{F99F9C1A-C489-9EFB-5B5D-A1A5D746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59" t="44561" r="2390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A7D46-1B36-78C0-CCD8-4B2C2073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4749455" cy="338404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6000" dirty="0"/>
              <a:t>Efficient Template Matching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2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2CF4B-3930-4AF1-4C3B-0F1AB072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EE818D-3639-9316-726C-191F37EB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1CDCD-F940-AA0A-7A97-7FE495CC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431D8C-7283-3516-7771-41C47559E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324BDA-6B81-89AB-0192-AC86D3454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B63B7A-FC9D-2EA3-ED9F-2A5324F53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Final jigsaw puzzle piece fitting to complete the puzzle">
            <a:extLst>
              <a:ext uri="{FF2B5EF4-FFF2-40B4-BE49-F238E27FC236}">
                <a16:creationId xmlns:a16="http://schemas.microsoft.com/office/drawing/2014/main" id="{4D22035E-4E5B-305F-C160-1D19055694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59" t="44561" r="2390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F8D9A6-7B60-BDB0-5852-F39E5C461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2AF10-3AA3-B68D-9C61-DAA1D04C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4749455" cy="338404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6000" dirty="0"/>
              <a:t>Efficient Template Matching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9E06A4-D506-9B52-0428-9098FC34B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21D90-6E0C-75E2-03B8-834767C4BB6E}"/>
              </a:ext>
            </a:extLst>
          </p:cNvPr>
          <p:cNvSpPr txBox="1"/>
          <p:nvPr/>
        </p:nvSpPr>
        <p:spPr>
          <a:xfrm>
            <a:off x="6096001" y="328842"/>
            <a:ext cx="4749456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2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Applies OpenCV’s </a:t>
            </a:r>
          </a:p>
          <a:p>
            <a:r>
              <a:rPr lang="en-US" sz="36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TM SQDIFF NORMED</a:t>
            </a:r>
            <a:r>
              <a:rPr lang="en-US" sz="2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for fast correlation-based matching.</a:t>
            </a:r>
          </a:p>
          <a:p>
            <a:endParaRPr lang="en-US" sz="2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endParaRPr lang="en-IL" sz="28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22CE9-248C-185E-28D1-469FFF227B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6090425" y="2799582"/>
            <a:ext cx="4749457" cy="1916520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242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DB9577-F443-5CFB-2C02-CC869FA6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5290D-B304-756B-CB54-9513F632D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13D532-6FFD-08EF-D2AB-B378B7502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6949-BD7B-E4CD-7280-C4989BBB7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0EBFE7-0E8A-2612-06E1-07FA9D24D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4719319-4FAD-5F6F-6C57-CE0D50CEC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Final jigsaw puzzle piece fitting to complete the puzzle">
            <a:extLst>
              <a:ext uri="{FF2B5EF4-FFF2-40B4-BE49-F238E27FC236}">
                <a16:creationId xmlns:a16="http://schemas.microsoft.com/office/drawing/2014/main" id="{06641B06-7B5F-676F-C48C-5A5AF0A8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59" t="44561" r="2390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9D1900D-8620-59DD-7B52-7B8ED915C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C87B0-FDB9-FB56-04A8-6683F49E9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4749455" cy="338404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6000" dirty="0"/>
              <a:t>Efficient Template Matching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5B3D24-8BF5-1792-0D6E-3F7D2DA2E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a town&#10;&#10;AI-generated content may be incorrect.">
            <a:extLst>
              <a:ext uri="{FF2B5EF4-FFF2-40B4-BE49-F238E27FC236}">
                <a16:creationId xmlns:a16="http://schemas.microsoft.com/office/drawing/2014/main" id="{613A91E6-4614-5169-9DA0-E5C0921D0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2127"/>
            <a:ext cx="5470263" cy="5470263"/>
          </a:xfrm>
          <a:prstGeom prst="rect">
            <a:avLst/>
          </a:prstGeom>
        </p:spPr>
      </p:pic>
      <p:pic>
        <p:nvPicPr>
          <p:cNvPr id="7" name="Picture 6" descr="A colorful background with black and green and purple shapes&#10;&#10;AI-generated content may be incorrect.">
            <a:extLst>
              <a:ext uri="{FF2B5EF4-FFF2-40B4-BE49-F238E27FC236}">
                <a16:creationId xmlns:a16="http://schemas.microsoft.com/office/drawing/2014/main" id="{6ED471F5-F8DD-650B-2567-8A1DC6B7F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7" y="3991144"/>
            <a:ext cx="4193362" cy="235876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944290E-CE69-1815-7327-5F83B7C693D9}"/>
              </a:ext>
            </a:extLst>
          </p:cNvPr>
          <p:cNvSpPr/>
          <p:nvPr/>
        </p:nvSpPr>
        <p:spPr>
          <a:xfrm>
            <a:off x="4819099" y="4905487"/>
            <a:ext cx="1276901" cy="4733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6636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 descr="Travel essentials on a table">
            <a:extLst>
              <a:ext uri="{FF2B5EF4-FFF2-40B4-BE49-F238E27FC236}">
                <a16:creationId xmlns:a16="http://schemas.microsoft.com/office/drawing/2014/main" id="{6B2D23E3-ABC6-4CE0-2E3B-CD22B4DBF9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B9A1C-58B0-81D1-503C-30FB86BE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09" y="978408"/>
            <a:ext cx="6914791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Limitations of Existing Navigation Methods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444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 up of glass laboratory equipment">
            <a:extLst>
              <a:ext uri="{FF2B5EF4-FFF2-40B4-BE49-F238E27FC236}">
                <a16:creationId xmlns:a16="http://schemas.microsoft.com/office/drawing/2014/main" id="{44C98ADA-A12C-F7FF-0848-DB847BD9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6756" b="8974"/>
          <a:stretch/>
        </p:blipFill>
        <p:spPr>
          <a:xfrm>
            <a:off x="-3049" y="-6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91101-B0AC-6440-E970-84FE81AA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Experiments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46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47F9E6-DF5E-2E79-D42B-ECEFF358A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29D5367-31DA-F9DD-B309-6ABBC563D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336D8-C79A-B2C0-271C-F48B36B0C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5A3263-5762-3487-74EC-5BF4B2D4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E1FE95-AD67-A2AF-04BD-0B7288C64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07F1400-081B-CE26-FC26-5204E572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60D5E5-DC4E-E70B-B08F-4167563F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 up of glass laboratory equipment">
            <a:extLst>
              <a:ext uri="{FF2B5EF4-FFF2-40B4-BE49-F238E27FC236}">
                <a16:creationId xmlns:a16="http://schemas.microsoft.com/office/drawing/2014/main" id="{A18DE302-3B21-0D75-2E5A-D5BA7139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6756" b="8974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7CEFF-2B5F-7595-06A0-66FB9E88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Experiments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1665F0-6C24-43AC-BDC2-D349FDFF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lage of images of a computer generated image&#10;&#10;AI-generated content may be incorrect.">
            <a:extLst>
              <a:ext uri="{FF2B5EF4-FFF2-40B4-BE49-F238E27FC236}">
                <a16:creationId xmlns:a16="http://schemas.microsoft.com/office/drawing/2014/main" id="{209EB481-3C4B-3BB3-FFB7-10BDBA7E4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52" y="2383230"/>
            <a:ext cx="8445299" cy="41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4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15418-C069-50BC-A3B5-DF82DDB35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46E171-7FE7-87C3-20BB-615B0F428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B7E58-244C-0DB2-0DEB-08053DFBD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A04FD8-4362-4C71-31A9-E749BC4D6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7F02F0-AB2E-3EF0-FF3C-D3CC5EE62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D6F7105-6469-0245-B997-FB8400E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343BD4-9160-8973-6084-7ABE4CB00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 up of glass laboratory equipment">
            <a:extLst>
              <a:ext uri="{FF2B5EF4-FFF2-40B4-BE49-F238E27FC236}">
                <a16:creationId xmlns:a16="http://schemas.microsoft.com/office/drawing/2014/main" id="{E1BA5FDE-965A-7AF1-4CF2-6CBC1435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6756" b="8974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C6498-7E86-71B1-4811-5783CBC2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Experiments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040F28-64C9-728C-F537-D6B1C1C69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F479B-295F-B02C-2BFC-7C830A384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44" y="2068942"/>
            <a:ext cx="6605195" cy="44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28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68D82A-9634-A48D-F982-46118A5AF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AFCBC0-6FB0-F4A9-69B4-2C37B128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5941C6-5F4E-BBA2-2450-AD0CE26CB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21B91A-5D5F-D6B5-05E6-E57C213F0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B41344-8206-3A0E-76D2-9852F0987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E40CA42-D2BB-EC07-1892-FFE2C97A4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03D5DE-082A-1593-4E3F-19F654C6A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 up of glass laboratory equipment">
            <a:extLst>
              <a:ext uri="{FF2B5EF4-FFF2-40B4-BE49-F238E27FC236}">
                <a16:creationId xmlns:a16="http://schemas.microsoft.com/office/drawing/2014/main" id="{AB223015-B824-5B2D-960E-5E6089D3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6756" b="8974"/>
          <a:stretch/>
        </p:blipFill>
        <p:spPr>
          <a:xfrm>
            <a:off x="-3049" y="-6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BE433-06D0-0387-3515-C8D653BF1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Experiments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561250-B214-CD29-3AB7-17F7B4D60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map&#10;&#10;AI-generated content may be incorrect.">
            <a:extLst>
              <a:ext uri="{FF2B5EF4-FFF2-40B4-BE49-F238E27FC236}">
                <a16:creationId xmlns:a16="http://schemas.microsoft.com/office/drawing/2014/main" id="{82C0F230-3658-4BB3-D325-1092CAA82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98" y="2238920"/>
            <a:ext cx="7509992" cy="426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71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E37ED4ED-0DE7-00F0-E6B7-BB5F232D66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113" b="13981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CB181E-A0E1-3664-F1AC-57BE2339D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Future Work &amp; Directions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0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AF373-E513-FAA1-70E6-84F4C473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3F4862-95CD-2F8F-B0FE-6D75329FF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C6B527-1246-938D-DA74-F31CB9ED8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678AB5-1C06-9C40-46D1-938030048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DD1B3D-1452-97DD-9476-2B494FC6C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4FC6D8-1660-0CC2-5E8A-1E5E238EA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A17BD3-4CC3-F0EE-C035-A7098ECC4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1CEA945D-DE07-B5A3-CCDC-5ADDACC925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113" b="13981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AF9F4-47A3-C8FC-74FC-A6855CCA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Future Work &amp; Directions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F7A583-0400-3BD4-D2DC-5737D7C58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5A34277E-3298-2D7B-66EE-434F869AA2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29" y="2899000"/>
            <a:ext cx="10067075" cy="3746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2949A-D4EB-A8CB-261C-D01881D76AF7}"/>
              </a:ext>
            </a:extLst>
          </p:cNvPr>
          <p:cNvSpPr txBox="1"/>
          <p:nvPr/>
        </p:nvSpPr>
        <p:spPr>
          <a:xfrm>
            <a:off x="5905948" y="1387736"/>
            <a:ext cx="5550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Integrate all modules into a fully end-to-end real-time system.</a:t>
            </a:r>
            <a:endParaRPr lang="en-IL" sz="2800" b="1" dirty="0"/>
          </a:p>
        </p:txBody>
      </p:sp>
    </p:spTree>
    <p:extLst>
      <p:ext uri="{BB962C8B-B14F-4D97-AF65-F5344CB8AC3E}">
        <p14:creationId xmlns:p14="http://schemas.microsoft.com/office/powerpoint/2010/main" val="6780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6D9E8-E18D-8433-DD9C-B6F152C20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CE43653-007D-57D2-D2A4-19BBC6B32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AC5C6-E081-BFE6-C846-26D3ECBE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3555FE-6962-1F92-1460-F0CCEF877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54F2F7-DC90-936B-3A52-BE8D0A7CC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3760194-AD52-1D89-0BA5-09AFF384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B91DF1-1F3A-5711-AC39-BC02AC4A7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D2C23426-35B6-C11E-86DF-814E43B5FB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113" b="13981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D02C4-1DB8-B982-C521-519CFBF0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Future Work &amp; Directions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76EE7-1443-019F-4C2C-1E7490EA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15E02-59E7-013C-712A-AB9D8DCE1C3D}"/>
              </a:ext>
            </a:extLst>
          </p:cNvPr>
          <p:cNvSpPr txBox="1"/>
          <p:nvPr/>
        </p:nvSpPr>
        <p:spPr>
          <a:xfrm>
            <a:off x="5905948" y="1387736"/>
            <a:ext cx="5550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Integrate all modules into a fully end-to-end real-time system.</a:t>
            </a:r>
            <a:endParaRPr lang="en-IL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87074-10A0-DBF4-494A-BDBA6EA10510}"/>
              </a:ext>
            </a:extLst>
          </p:cNvPr>
          <p:cNvSpPr txBox="1"/>
          <p:nvPr/>
        </p:nvSpPr>
        <p:spPr>
          <a:xfrm>
            <a:off x="5905948" y="3083250"/>
            <a:ext cx="536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Expand the annotated dataset for more diverse environments.</a:t>
            </a:r>
            <a:endParaRPr lang="en-IL" sz="2800" b="1" dirty="0"/>
          </a:p>
        </p:txBody>
      </p:sp>
    </p:spTree>
    <p:extLst>
      <p:ext uri="{BB962C8B-B14F-4D97-AF65-F5344CB8AC3E}">
        <p14:creationId xmlns:p14="http://schemas.microsoft.com/office/powerpoint/2010/main" val="330028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8675C-F6BA-071E-253F-A94BD0C7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C6B513-9491-B2A7-A934-3C355470A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354CA3-DC02-96CA-D585-12D3B5B2A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0E5830-FCFA-168B-790E-C8DFA5BA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0D20EC-AD76-9CD0-59F6-051C6AFD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5119C6-D355-F17F-BBF9-28B2A5DC5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8878C2-B18B-BBC8-5A23-94FCFD9B2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7EE02EB0-5400-60ED-56AC-F1FCCDADC1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113" b="13981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325B3-FDB7-3AF3-7672-2DBF6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Future Work &amp; Directions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78AFDE-A6E3-F0B8-DA1D-9F669497D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8B5A5-0AD5-4D7F-B3B4-B666286B2478}"/>
              </a:ext>
            </a:extLst>
          </p:cNvPr>
          <p:cNvSpPr txBox="1"/>
          <p:nvPr/>
        </p:nvSpPr>
        <p:spPr>
          <a:xfrm>
            <a:off x="5905948" y="1387736"/>
            <a:ext cx="5550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Integrate all modules into a fully end-to-end real-time system.</a:t>
            </a:r>
            <a:endParaRPr lang="en-IL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30384-F1C9-CD78-1A8E-C59C51945700}"/>
              </a:ext>
            </a:extLst>
          </p:cNvPr>
          <p:cNvSpPr txBox="1"/>
          <p:nvPr/>
        </p:nvSpPr>
        <p:spPr>
          <a:xfrm>
            <a:off x="5905948" y="3083250"/>
            <a:ext cx="536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Expand the annotated dataset for more diverse environments.</a:t>
            </a:r>
            <a:endParaRPr lang="en-IL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F9ED2-9430-2DCB-E7A9-90FA532074C6}"/>
              </a:ext>
            </a:extLst>
          </p:cNvPr>
          <p:cNvSpPr txBox="1"/>
          <p:nvPr/>
        </p:nvSpPr>
        <p:spPr>
          <a:xfrm>
            <a:off x="5905948" y="4778764"/>
            <a:ext cx="536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Automate map annotation from satellite imagery.</a:t>
            </a:r>
            <a:endParaRPr lang="en-IL" sz="2800" b="1" dirty="0"/>
          </a:p>
        </p:txBody>
      </p:sp>
    </p:spTree>
    <p:extLst>
      <p:ext uri="{BB962C8B-B14F-4D97-AF65-F5344CB8AC3E}">
        <p14:creationId xmlns:p14="http://schemas.microsoft.com/office/powerpoint/2010/main" val="273745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3DD29-44E5-34D5-4BF4-433C7BC4E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1E6B42-7136-6AA7-BD99-1DCA5E58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4C44EA-FA2D-EB1C-AF2B-8D712F069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A25742-948D-AA56-5729-B87667F9D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6DE4F-9588-9E4B-E872-363025B94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DAA5AF-28AF-3A8A-EBE2-E5622E0FC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006DA7-FB1B-8350-A15C-09ADA1CF9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1A506027-3FE2-F2AF-8E75-006F3B4DC2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113" b="13981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C88B2-47A8-2D76-FB78-98BB1511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Future Work &amp; Directions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B18443-A9FE-BC38-00A2-980F5068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09754-475A-9730-7A1A-FCD8979E4F62}"/>
              </a:ext>
            </a:extLst>
          </p:cNvPr>
          <p:cNvSpPr txBox="1"/>
          <p:nvPr/>
        </p:nvSpPr>
        <p:spPr>
          <a:xfrm>
            <a:off x="5905948" y="1387736"/>
            <a:ext cx="5550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Integrate all modules into a fully end-to-end real-time system.</a:t>
            </a:r>
            <a:endParaRPr lang="en-IL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17C2C-D9AD-2918-55D8-EDF5EDB53DC0}"/>
              </a:ext>
            </a:extLst>
          </p:cNvPr>
          <p:cNvSpPr txBox="1"/>
          <p:nvPr/>
        </p:nvSpPr>
        <p:spPr>
          <a:xfrm>
            <a:off x="5905948" y="3083250"/>
            <a:ext cx="536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Expand the annotated dataset for more diverse environments.</a:t>
            </a:r>
            <a:endParaRPr lang="en-IL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EC365-A6B5-10E9-E85E-3E5010C9A0C5}"/>
              </a:ext>
            </a:extLst>
          </p:cNvPr>
          <p:cNvSpPr txBox="1"/>
          <p:nvPr/>
        </p:nvSpPr>
        <p:spPr>
          <a:xfrm>
            <a:off x="5905948" y="4778764"/>
            <a:ext cx="536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Automate map annotation from satellite imagery.</a:t>
            </a:r>
            <a:endParaRPr lang="en-IL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49739-9D91-8172-DA30-32B75471F476}"/>
              </a:ext>
            </a:extLst>
          </p:cNvPr>
          <p:cNvSpPr txBox="1"/>
          <p:nvPr/>
        </p:nvSpPr>
        <p:spPr>
          <a:xfrm>
            <a:off x="442383" y="4778764"/>
            <a:ext cx="5021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1" dirty="0"/>
              <a:t>Limitations of our semantic segmentation model.</a:t>
            </a:r>
            <a:endParaRPr lang="en-IL" sz="2800" b="1" dirty="0"/>
          </a:p>
        </p:txBody>
      </p:sp>
    </p:spTree>
    <p:extLst>
      <p:ext uri="{BB962C8B-B14F-4D97-AF65-F5344CB8AC3E}">
        <p14:creationId xmlns:p14="http://schemas.microsoft.com/office/powerpoint/2010/main" val="3380972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13D941-A389-EC0D-B7DC-EDC9ACC5C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0F5227-B970-4C2B-5588-2E51EB1B2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8D04BB-F3F3-629A-B5A7-3CC3BCC04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707856-46C5-E977-7036-ED2274040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82CCA-B623-02CF-304B-9CCC550DC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F3F4F2-C487-E728-B62B-3930A6FA8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 descr="Travel essentials on a table">
            <a:extLst>
              <a:ext uri="{FF2B5EF4-FFF2-40B4-BE49-F238E27FC236}">
                <a16:creationId xmlns:a16="http://schemas.microsoft.com/office/drawing/2014/main" id="{BE88C408-498E-ECA1-B264-D8A21CE064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C25667-BF75-80BB-36E8-81DB35E49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16DF9-519B-599F-94E7-F6C3076C0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09" y="978408"/>
            <a:ext cx="6914791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Limitations of Existing Navigation Methods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5947D5-CAA7-E3FD-3A9A-813421FA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2AD30-558D-92E2-296F-4F0C6823A14F}"/>
              </a:ext>
            </a:extLst>
          </p:cNvPr>
          <p:cNvSpPr txBox="1"/>
          <p:nvPr/>
        </p:nvSpPr>
        <p:spPr>
          <a:xfrm>
            <a:off x="5869954" y="4178153"/>
            <a:ext cx="61216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GNSS + Inertial Sensors:</a:t>
            </a:r>
          </a:p>
          <a:p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High accuracy under normal conditions but unreliable in signal-poor areas.</a:t>
            </a:r>
            <a:endParaRPr lang="en-IL" sz="2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3889BC65-7ACC-1A94-9829-BBCC30948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650" y="1486889"/>
            <a:ext cx="4141441" cy="25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0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55ED33-4B0B-3196-958C-5CA927FF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57C9FD-83DF-3838-6890-87F17298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99AD4F-4EAC-B54D-B893-1EE67F9C5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05A23-EFFF-36E1-A235-4C829B1D4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6C507-F3CE-64C3-5C54-B7CA89FDA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B126A0-92F1-F124-9366-D93D303A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 descr="Travel essentials on a table">
            <a:extLst>
              <a:ext uri="{FF2B5EF4-FFF2-40B4-BE49-F238E27FC236}">
                <a16:creationId xmlns:a16="http://schemas.microsoft.com/office/drawing/2014/main" id="{943E1A70-B8BD-BC30-B45A-586BDCE4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51B131-AD13-9EBB-ACC0-826DA191B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92BCB-8B37-61AE-3485-EF120975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09" y="978408"/>
            <a:ext cx="6914791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Limitations of Existing Navigation Methods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D607E9-6045-E675-6D12-68FCEDFED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73AC2-8969-953E-00A6-AAB7B0193218}"/>
              </a:ext>
            </a:extLst>
          </p:cNvPr>
          <p:cNvSpPr txBox="1"/>
          <p:nvPr/>
        </p:nvSpPr>
        <p:spPr>
          <a:xfrm>
            <a:off x="5869954" y="4178153"/>
            <a:ext cx="61216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Terrain/Map-Based Navigation:</a:t>
            </a:r>
          </a:p>
          <a:p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Use of digital elevation models and aerial maps can be computationally heavy and outdated.</a:t>
            </a:r>
            <a:endParaRPr lang="en-IL" sz="2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 descr="A diagram of a terrain with planes flying&#10;&#10;AI-generated content may be incorrect.">
            <a:extLst>
              <a:ext uri="{FF2B5EF4-FFF2-40B4-BE49-F238E27FC236}">
                <a16:creationId xmlns:a16="http://schemas.microsoft.com/office/drawing/2014/main" id="{4E984A29-8FCC-3958-2810-E52CFF3B5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69" y="1278373"/>
            <a:ext cx="4274722" cy="28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7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7284B3-D8B1-E9D7-2BD4-777F76F71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0C5417-3524-5E23-59D7-6FD94F5F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DF1BF-9977-9B28-8778-383943CF6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253095-398F-011D-FE53-CA521831C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653AA6-183D-448E-2949-B9CB20458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DCFB6FD-CBB7-F75A-CFB7-87791646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 descr="Travel essentials on a table">
            <a:extLst>
              <a:ext uri="{FF2B5EF4-FFF2-40B4-BE49-F238E27FC236}">
                <a16:creationId xmlns:a16="http://schemas.microsoft.com/office/drawing/2014/main" id="{93D9A0FD-FDBB-EC11-5CA8-ABA18ACA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D85FD4-D086-0441-C15C-559B2E5B9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E38B-AFA9-DA03-D413-D80754F6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09" y="978408"/>
            <a:ext cx="6914791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Limitations of Existing Navigation Methods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A238EC-FEDE-11BA-AFB8-6BDF12486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66ABB-D716-52F6-7805-2928FB630EBC}"/>
              </a:ext>
            </a:extLst>
          </p:cNvPr>
          <p:cNvSpPr txBox="1"/>
          <p:nvPr/>
        </p:nvSpPr>
        <p:spPr>
          <a:xfrm>
            <a:off x="5869954" y="4178153"/>
            <a:ext cx="61216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Vision-Based Navigation:</a:t>
            </a:r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Sensitive to environmental changes; feature matching (e.g., SIFT/SURF) often fails under varying conditions.</a:t>
            </a:r>
            <a:endParaRPr lang="en-IL" sz="2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 descr="A diagram of a person's image&#10;&#10;AI-generated content may be incorrect.">
            <a:extLst>
              <a:ext uri="{FF2B5EF4-FFF2-40B4-BE49-F238E27FC236}">
                <a16:creationId xmlns:a16="http://schemas.microsoft.com/office/drawing/2014/main" id="{68BE01F5-99E4-FAFE-E5DD-2A82C9E65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08" y="1330178"/>
            <a:ext cx="4638456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36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8AD95877-FF19-3433-E8A7-8C057DE5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64" b="586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4CC9B-914E-01D5-B612-C1973DADB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0" y="978408"/>
            <a:ext cx="4795819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6000" dirty="0"/>
              <a:t>Our Hybrid Localization Framework</a:t>
            </a:r>
            <a:endParaRPr lang="en-US" sz="6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260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4E2D3-6914-CF21-EE2B-FFEA521AF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E74661-7EE2-F65B-0C85-CF904DD8E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243CA-DD4F-5FC2-44E7-CE380C79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21C65-83A7-3D45-F2B9-2D2EBC40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CEEFAE-9928-7816-11E0-4EB31BD8A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FF6327-3E9E-2A0A-E147-3D74C07CB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614902FE-562F-1F43-97CE-7DBE8410DE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9864" b="586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8FB71B-CC8F-7B47-69D6-98A2A7C1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E0A47-880B-44B0-8A56-13CAAA39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0" y="978408"/>
            <a:ext cx="4795819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6000" dirty="0"/>
              <a:t>Our Hybrid Localization Framework</a:t>
            </a:r>
            <a:endParaRPr lang="en-US" sz="6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9C4C78-4A8C-0222-78D7-E24442584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E38ED4A6-CFFD-897B-C911-F7E1C6C969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84" y="3206255"/>
            <a:ext cx="6548284" cy="348422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665929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0474C-73D6-B3F3-CDAD-DA069F144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5B822D-F81E-02EA-B68F-84D2643BA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2402F2-B433-E398-1142-C3573A911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4A50B-3550-0FE3-8FD6-2F2132859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531FF-4DA8-69D5-B9F4-6EAC45E7C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D801E9-EA91-3470-5D4C-5B8A762BC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5F1D5688-8D56-4689-38E8-C3A08C17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64" b="5866"/>
          <a:stretch/>
        </p:blipFill>
        <p:spPr>
          <a:xfrm>
            <a:off x="21" y="6702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292A050-2153-90FD-AE72-C3145762E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16E9B-74AB-F02A-6D18-92046522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0" y="978408"/>
            <a:ext cx="4795819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6000" dirty="0"/>
              <a:t>Our Hybrid Localization Framework</a:t>
            </a:r>
            <a:endParaRPr lang="en-US" sz="6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354339-A920-35EA-1ED2-6971D4083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028F2-043C-F6CB-89A3-0DB6639D562E}"/>
              </a:ext>
            </a:extLst>
          </p:cNvPr>
          <p:cNvSpPr txBox="1"/>
          <p:nvPr/>
        </p:nvSpPr>
        <p:spPr>
          <a:xfrm>
            <a:off x="5680359" y="978408"/>
            <a:ext cx="64052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Step 1:</a:t>
            </a:r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Convert UAV images into semantic segmentation maps using a </a:t>
            </a:r>
            <a:r>
              <a:rPr lang="en-US" sz="2800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UNetFormer</a:t>
            </a:r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-based network.</a:t>
            </a:r>
            <a:endParaRPr lang="en-IL" sz="2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EAB5A7EF-F587-FF92-4F86-2655267FD1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7" y="4073751"/>
            <a:ext cx="4695703" cy="249849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751313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93B4A-4FDF-2704-67BF-A3F803D80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17C213-C4D8-12D2-5450-D3E6B40C2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70803A-7AC5-8DAD-F8AF-C927A11DC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12486-174C-EC3F-800E-76C77755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425C88-10BE-9919-E8B6-781ED94AD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3406A1E-5B98-8689-CB27-81BD995B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BC74899A-48D8-F223-8FE1-805A0046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64" b="5866"/>
          <a:stretch/>
        </p:blipFill>
        <p:spPr>
          <a:xfrm>
            <a:off x="21" y="6702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672045C-9A4F-954F-FB18-49F556521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1A834-6BF1-ADF0-14D6-1C2B0FF2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0" y="978408"/>
            <a:ext cx="4795819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6000" dirty="0"/>
              <a:t>Our Hybrid Localization Framework</a:t>
            </a:r>
            <a:endParaRPr lang="en-US" sz="6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CE89C-23CD-9443-1BB0-4E9104B2D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064F5C-76C8-F01F-F05B-B799DAFB0310}"/>
              </a:ext>
            </a:extLst>
          </p:cNvPr>
          <p:cNvSpPr txBox="1"/>
          <p:nvPr/>
        </p:nvSpPr>
        <p:spPr>
          <a:xfrm>
            <a:off x="5680359" y="978408"/>
            <a:ext cx="64052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Step 1:</a:t>
            </a:r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Convert UAV images into semantic segmentation maps using a </a:t>
            </a:r>
            <a:r>
              <a:rPr lang="en-US" sz="2800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UNetFormer</a:t>
            </a:r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-based network.</a:t>
            </a:r>
            <a:endParaRPr lang="en-IL" sz="2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A7EE6-1359-E764-BFE1-B62ECADCD8D1}"/>
              </a:ext>
            </a:extLst>
          </p:cNvPr>
          <p:cNvSpPr txBox="1"/>
          <p:nvPr/>
        </p:nvSpPr>
        <p:spPr>
          <a:xfrm>
            <a:off x="5680359" y="2743200"/>
            <a:ext cx="5825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Step 2:</a:t>
            </a:r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Use metadata (e.g., yaw, altitude) to pre-align the segmentation with a reference map.</a:t>
            </a:r>
            <a:endParaRPr lang="en-IL" sz="2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5580ADAD-5F49-0326-9793-4AA8F8E1CC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0" y="4042657"/>
            <a:ext cx="4774660" cy="254051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902586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5BDE7F8-857E-4CE1-9117-A6726BCA0F0D}">
  <we:reference id="wa200006000" version="1.2.1.0" store="en-US" storeType="OMEX"/>
  <we:alternateReferences>
    <we:reference id="wa200006000" version="1.2.1.0" store="wa200006000" storeType="OMEX"/>
  </we:alternateReferences>
  <we:properties>
    <we:property name="document_UID" value="&quot;b0323566-0bbe-4b43-9907-4a2f17b19c83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2384</TotalTime>
  <Words>674</Words>
  <Application>Microsoft Office PowerPoint</Application>
  <PresentationFormat>Widescreen</PresentationFormat>
  <Paragraphs>139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Arial</vt:lpstr>
      <vt:lpstr>Bierstadt</vt:lpstr>
      <vt:lpstr>Neue Haas Grotesk Text Pro</vt:lpstr>
      <vt:lpstr>GestaltVTI</vt:lpstr>
      <vt:lpstr>Semantic Template Matching for Efficient Map-Based UAV Localization</vt:lpstr>
      <vt:lpstr>Limitations of Existing Navigation Methods</vt:lpstr>
      <vt:lpstr>Limitations of Existing Navigation Methods</vt:lpstr>
      <vt:lpstr>Limitations of Existing Navigation Methods</vt:lpstr>
      <vt:lpstr>Limitations of Existing Navigation Methods</vt:lpstr>
      <vt:lpstr>Our Hybrid Localization Framework</vt:lpstr>
      <vt:lpstr>Our Hybrid Localization Framework</vt:lpstr>
      <vt:lpstr>Our Hybrid Localization Framework</vt:lpstr>
      <vt:lpstr>Our Hybrid Localization Framework</vt:lpstr>
      <vt:lpstr>Our Hybrid Localization Framework</vt:lpstr>
      <vt:lpstr>Datasets </vt:lpstr>
      <vt:lpstr>Datasets</vt:lpstr>
      <vt:lpstr>Datasets</vt:lpstr>
      <vt:lpstr>Datasets</vt:lpstr>
      <vt:lpstr>Semantic Segmentation with UNetFormer</vt:lpstr>
      <vt:lpstr>Semantic Segmentation with UNetFormer</vt:lpstr>
      <vt:lpstr>Efficient Template Matching</vt:lpstr>
      <vt:lpstr>Efficient Template Matching</vt:lpstr>
      <vt:lpstr>Efficient Template Matching</vt:lpstr>
      <vt:lpstr>Experiments</vt:lpstr>
      <vt:lpstr>Experiments</vt:lpstr>
      <vt:lpstr>Experiments</vt:lpstr>
      <vt:lpstr>Experiments</vt:lpstr>
      <vt:lpstr>Future Work &amp; Directions</vt:lpstr>
      <vt:lpstr>Future Work &amp; Directions</vt:lpstr>
      <vt:lpstr>Future Work &amp; Directions</vt:lpstr>
      <vt:lpstr>Future Work &amp; Directions</vt:lpstr>
      <vt:lpstr>Future Work &amp;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Moshe Nahshon</dc:creator>
  <cp:lastModifiedBy>Moshe Nahshon</cp:lastModifiedBy>
  <cp:revision>5</cp:revision>
  <dcterms:created xsi:type="dcterms:W3CDTF">2025-03-02T13:33:23Z</dcterms:created>
  <dcterms:modified xsi:type="dcterms:W3CDTF">2025-03-04T18:04:00Z</dcterms:modified>
</cp:coreProperties>
</file>